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8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1344" y="-72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05978"/>
            <a:ext cx="2057400" cy="438864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8"/>
            <a:ext cx="6019800" cy="4388644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4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151334"/>
            <a:ext cx="4041775" cy="47982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04787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7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3600450"/>
            <a:ext cx="5486400" cy="425053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e8bb76">
            <a:alpha val="74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381E129A-D553-43EB-8DB7-EB0A1DABF11A}" type="datetime1">
              <a:rPr lang="ko-KR" altLang="en-US"/>
              <a:pPr lvl="0">
                <a:defRPr/>
              </a:pPr>
              <a:t>2019-10-09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2"/>
            <a:ext cx="2133600" cy="273843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2B4A23-609B-4305-AFF8-BB357668702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2.png"  /><Relationship Id="rId6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3.jpeg"  /><Relationship Id="rId5" Type="http://schemas.openxmlformats.org/officeDocument/2006/relationships/image" Target="../media/image3.jpeg"  /><Relationship Id="rId6" Type="http://schemas.openxmlformats.org/officeDocument/2006/relationships/image" Target="../media/image3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3.jpeg"  /><Relationship Id="rId5" Type="http://schemas.openxmlformats.org/officeDocument/2006/relationships/image" Target="../media/image3.jpeg"  /><Relationship Id="rId6" Type="http://schemas.openxmlformats.org/officeDocument/2006/relationships/image" Target="../media/image3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3.jpeg"  /><Relationship Id="rId4" Type="http://schemas.openxmlformats.org/officeDocument/2006/relationships/image" Target="../media/image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 rot="0">
            <a:off x="1691680" y="627534"/>
            <a:ext cx="5544616" cy="3600400"/>
            <a:chOff x="1691680" y="1484784"/>
            <a:chExt cx="5544616" cy="3600400"/>
          </a:xfrm>
        </p:grpSpPr>
        <p:sp>
          <p:nvSpPr>
            <p:cNvPr id="6" name="타원 5"/>
            <p:cNvSpPr/>
            <p:nvPr/>
          </p:nvSpPr>
          <p:spPr>
            <a:xfrm>
              <a:off x="1691680" y="1484784"/>
              <a:ext cx="5544616" cy="360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2267744" y="1988840"/>
              <a:ext cx="4320480" cy="2592288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27782" y="2624329"/>
              <a:ext cx="3600402" cy="13075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AVOIDING</a:t>
              </a:r>
              <a:endParaRPr lang="en-US" altLang="ko-KR" sz="4000" b="1">
                <a:latin typeface="DFKai-SB"/>
                <a:ea typeface="DFKai-SB"/>
              </a:endParaRPr>
            </a:p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CHOCOLATE</a:t>
              </a:r>
              <a:endParaRPr lang="en-US" altLang="ko-KR" sz="4000" b="1">
                <a:latin typeface="DFKai-SB"/>
                <a:ea typeface="DFKai-SB"/>
              </a:endParaRPr>
            </a:p>
          </p:txBody>
        </p:sp>
      </p:grpSp>
      <p:sp>
        <p:nvSpPr>
          <p:cNvPr id="14" name=""/>
          <p:cNvSpPr txBox="1"/>
          <p:nvPr/>
        </p:nvSpPr>
        <p:spPr>
          <a:xfrm>
            <a:off x="6876256" y="4690834"/>
            <a:ext cx="2267746" cy="4507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latin typeface="한컴 바겐세일 M"/>
                <a:ea typeface="한컴 바겐세일 M"/>
              </a:rPr>
              <a:t>20185111</a:t>
            </a:r>
            <a:r>
              <a:rPr lang="ko-KR" altLang="en-US" sz="2400">
                <a:latin typeface="한컴 바겐세일 M"/>
                <a:ea typeface="한컴 바겐세일 M"/>
              </a:rPr>
              <a:t> 문보미</a:t>
            </a:r>
            <a:endParaRPr lang="ko-KR" altLang="en-US" sz="2400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-857250"/>
            <a:ext cx="4572000" cy="6858000"/>
          </a:xfrm>
          <a:prstGeom prst="rect">
            <a:avLst/>
          </a:prstGeom>
          <a:solidFill>
            <a:srgbClr val="6e2b0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500" b="1">
              <a:solidFill>
                <a:srgbClr val="f8e086"/>
              </a:solidFill>
              <a:latin typeface="DFKai-SB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884634"/>
            <a:ext cx="4572000" cy="6885384"/>
          </a:xfrm>
          <a:prstGeom prst="rect">
            <a:avLst/>
          </a:prstGeom>
          <a:solidFill>
            <a:srgbClr val="f8e08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latin typeface="DFKai-SB"/>
              <a:ea typeface="DFKai-SB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691680" y="627534"/>
            <a:ext cx="5544616" cy="3600400"/>
            <a:chOff x="1691680" y="1484784"/>
            <a:chExt cx="5544616" cy="3600400"/>
          </a:xfrm>
        </p:grpSpPr>
        <p:sp>
          <p:nvSpPr>
            <p:cNvPr id="9" name="타원 8"/>
            <p:cNvSpPr/>
            <p:nvPr/>
          </p:nvSpPr>
          <p:spPr>
            <a:xfrm>
              <a:off x="1691680" y="1484784"/>
              <a:ext cx="5544616" cy="360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2267744" y="1988840"/>
              <a:ext cx="4320480" cy="2592288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55775" y="2708918"/>
              <a:ext cx="3600401" cy="130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Thank</a:t>
              </a:r>
              <a:endParaRPr lang="en-US" altLang="ko-KR" sz="4000" b="1">
                <a:latin typeface="DFKai-SB"/>
                <a:ea typeface="DFKai-SB"/>
              </a:endParaRPr>
            </a:p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You</a:t>
              </a:r>
              <a:endParaRPr lang="ko-KR" altLang="en-US" sz="4000" b="1">
                <a:latin typeface="DFKai-S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="0">
  <p:cSld>
    <p:bg>
      <p:bgPr shadeToTitle="0">
        <a:solidFill>
          <a:srgbClr val="f8e086">
            <a:alpha val="80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0">
            <a:off x="1691680" y="627534"/>
            <a:ext cx="5544616" cy="3600400"/>
            <a:chOff x="1691680" y="1484784"/>
            <a:chExt cx="5544616" cy="3600400"/>
          </a:xfrm>
        </p:grpSpPr>
        <p:sp>
          <p:nvSpPr>
            <p:cNvPr id="4" name="타원 3"/>
            <p:cNvSpPr/>
            <p:nvPr/>
          </p:nvSpPr>
          <p:spPr>
            <a:xfrm>
              <a:off x="1691680" y="1484784"/>
              <a:ext cx="5544616" cy="3600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2267744" y="1988840"/>
              <a:ext cx="4320480" cy="2592288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55775" y="2708918"/>
              <a:ext cx="3600401" cy="1308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FERRERO</a:t>
              </a:r>
              <a:endParaRPr lang="en-US" altLang="ko-KR" sz="4000" b="1">
                <a:latin typeface="DFKai-SB"/>
                <a:ea typeface="DFKai-SB"/>
              </a:endParaRPr>
            </a:p>
            <a:p>
              <a:pPr algn="ctr">
                <a:defRPr/>
              </a:pPr>
              <a:r>
                <a:rPr lang="en-US" altLang="ko-KR" sz="4000" b="1">
                  <a:latin typeface="DFKai-SB"/>
                  <a:ea typeface="DFKai-SB"/>
                </a:rPr>
                <a:t>ROCHER</a:t>
              </a:r>
              <a:endParaRPr lang="ko-KR" altLang="en-US" sz="4000" b="1">
                <a:latin typeface="DFKai-SB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6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572000" y="-857250"/>
            <a:ext cx="4572000" cy="6858000"/>
          </a:xfrm>
          <a:prstGeom prst="rect">
            <a:avLst/>
          </a:prstGeom>
          <a:solidFill>
            <a:srgbClr val="6e2b0a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1500" b="1">
              <a:solidFill>
                <a:srgbClr val="f8e086"/>
              </a:solidFill>
              <a:latin typeface="DFKai-SB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-884634"/>
            <a:ext cx="4572000" cy="6885384"/>
          </a:xfrm>
          <a:prstGeom prst="rect">
            <a:avLst/>
          </a:prstGeom>
          <a:solidFill>
            <a:srgbClr val="f8e08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b="1">
              <a:latin typeface="DFKai-SB"/>
              <a:ea typeface="DFKai-SB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-309357" y="-236562"/>
            <a:ext cx="4689716" cy="1101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6600" b="1">
                <a:solidFill>
                  <a:srgbClr val="6e2b0a">
                    <a:alpha val="80000"/>
                  </a:srgbClr>
                </a:solidFill>
                <a:latin typeface="DFKai-SB"/>
                <a:ea typeface="DFKai-SB"/>
              </a:rPr>
              <a:t>AVOIDING</a:t>
            </a:r>
            <a:endParaRPr lang="en-US" altLang="ko-KR" sz="6600" b="1">
              <a:solidFill>
                <a:srgbClr val="6e2b0a">
                  <a:alpha val="80000"/>
                </a:srgbClr>
              </a:solidFill>
              <a:latin typeface="DFKai-SB"/>
              <a:ea typeface="DFKai-SB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88024" y="4397729"/>
            <a:ext cx="4485516" cy="90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rgbClr val="f8e086">
                    <a:alpha val="90000"/>
                  </a:srgbClr>
                </a:solidFill>
                <a:latin typeface="DFKai-SB"/>
                <a:ea typeface="DFKai-SB"/>
              </a:rPr>
              <a:t>CHOCOLATE</a:t>
            </a:r>
            <a:endParaRPr lang="en-US" altLang="ko-KR" sz="5400" b="1">
              <a:solidFill>
                <a:srgbClr val="f8e086">
                  <a:alpha val="90000"/>
                </a:srgbClr>
              </a:solidFill>
              <a:latin typeface="DFKai-SB"/>
              <a:ea typeface="DFKai-SB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65208" y="1226840"/>
            <a:ext cx="4176468" cy="2285206"/>
            <a:chOff x="179508" y="987574"/>
            <a:chExt cx="4176468" cy="2285206"/>
          </a:xfrm>
        </p:grpSpPr>
        <p:grpSp>
          <p:nvGrpSpPr>
            <p:cNvPr id="39" name=""/>
            <p:cNvGrpSpPr/>
            <p:nvPr/>
          </p:nvGrpSpPr>
          <p:grpSpPr>
            <a:xfrm rot="0">
              <a:off x="179508" y="987574"/>
              <a:ext cx="3960444" cy="524996"/>
              <a:chOff x="179508" y="987574"/>
              <a:chExt cx="3960444" cy="524996"/>
            </a:xfrm>
          </p:grpSpPr>
          <p:grpSp>
            <p:nvGrpSpPr>
              <p:cNvPr id="12" name="그룹 8"/>
              <p:cNvGrpSpPr/>
              <p:nvPr/>
            </p:nvGrpSpPr>
            <p:grpSpPr>
              <a:xfrm rot="0">
                <a:off x="179508" y="987574"/>
                <a:ext cx="792092" cy="504056"/>
                <a:chOff x="163499" y="188640"/>
                <a:chExt cx="1296153" cy="576064"/>
              </a:xfrm>
            </p:grpSpPr>
            <p:sp>
              <p:nvSpPr>
                <p:cNvPr id="13" name="타원 5"/>
                <p:cNvSpPr/>
                <p:nvPr/>
              </p:nvSpPr>
              <p:spPr>
                <a:xfrm>
                  <a:off x="251520" y="188640"/>
                  <a:ext cx="1080120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4" name="타원 6"/>
                <p:cNvSpPr/>
                <p:nvPr/>
              </p:nvSpPr>
              <p:spPr>
                <a:xfrm>
                  <a:off x="363740" y="269289"/>
                  <a:ext cx="841652" cy="414766"/>
                </a:xfrm>
                <a:prstGeom prst="ellipse">
                  <a:avLst/>
                </a:prstGeom>
                <a:noFill/>
                <a:ln>
                  <a:solidFill>
                    <a:srgbClr val="e476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5" name="TextBox 7"/>
                <p:cNvSpPr txBox="1"/>
                <p:nvPr/>
              </p:nvSpPr>
              <p:spPr>
                <a:xfrm>
                  <a:off x="163499" y="219818"/>
                  <a:ext cx="1296153" cy="5178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한컴 바겐세일 M"/>
                      <a:ea typeface="한컴 바겐세일 M"/>
                    </a:rPr>
                    <a:t>1</a:t>
                  </a:r>
                  <a:endParaRPr lang="en-US" altLang="ko-KR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바겐세일 M"/>
                    <a:ea typeface="한컴 바겐세일 M"/>
                  </a:endParaRPr>
                </a:p>
              </p:txBody>
            </p:sp>
          </p:grpSp>
          <p:sp>
            <p:nvSpPr>
              <p:cNvPr id="36" name=""/>
              <p:cNvSpPr txBox="1"/>
              <p:nvPr/>
            </p:nvSpPr>
            <p:spPr>
              <a:xfrm>
                <a:off x="971600" y="1059582"/>
                <a:ext cx="3168352" cy="452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 sz="2400">
                    <a:latin typeface="한컴 바겐세일 M"/>
                    <a:ea typeface="한컴 바겐세일 M"/>
                  </a:rPr>
                  <a:t>게임 소개</a:t>
                </a:r>
                <a:endParaRPr lang="ko-KR" altLang="en-US" sz="2400">
                  <a:latin typeface="한컴 바겐세일 M"/>
                  <a:ea typeface="한컴 바겐세일 M"/>
                </a:endParaRPr>
              </a:p>
            </p:txBody>
          </p:sp>
        </p:grpSp>
        <p:grpSp>
          <p:nvGrpSpPr>
            <p:cNvPr id="40" name=""/>
            <p:cNvGrpSpPr/>
            <p:nvPr/>
          </p:nvGrpSpPr>
          <p:grpSpPr>
            <a:xfrm rot="0">
              <a:off x="179512" y="1851670"/>
              <a:ext cx="4032448" cy="518149"/>
              <a:chOff x="179512" y="1851670"/>
              <a:chExt cx="4032448" cy="518149"/>
            </a:xfrm>
          </p:grpSpPr>
          <p:grpSp>
            <p:nvGrpSpPr>
              <p:cNvPr id="25" name="그룹 8"/>
              <p:cNvGrpSpPr/>
              <p:nvPr/>
            </p:nvGrpSpPr>
            <p:grpSpPr>
              <a:xfrm rot="0">
                <a:off x="179512" y="1851670"/>
                <a:ext cx="792092" cy="504056"/>
                <a:chOff x="163499" y="188640"/>
                <a:chExt cx="1296153" cy="576064"/>
              </a:xfrm>
            </p:grpSpPr>
            <p:sp>
              <p:nvSpPr>
                <p:cNvPr id="26" name="타원 5"/>
                <p:cNvSpPr/>
                <p:nvPr/>
              </p:nvSpPr>
              <p:spPr>
                <a:xfrm>
                  <a:off x="251520" y="188640"/>
                  <a:ext cx="1080120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7" name="타원 6"/>
                <p:cNvSpPr/>
                <p:nvPr/>
              </p:nvSpPr>
              <p:spPr>
                <a:xfrm>
                  <a:off x="363740" y="269289"/>
                  <a:ext cx="841652" cy="414766"/>
                </a:xfrm>
                <a:prstGeom prst="ellipse">
                  <a:avLst/>
                </a:prstGeom>
                <a:noFill/>
                <a:ln>
                  <a:solidFill>
                    <a:srgbClr val="e476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8" name="TextBox 7"/>
                <p:cNvSpPr txBox="1"/>
                <p:nvPr/>
              </p:nvSpPr>
              <p:spPr>
                <a:xfrm>
                  <a:off x="163499" y="219816"/>
                  <a:ext cx="1296153" cy="5178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한컴 바겐세일 M"/>
                      <a:ea typeface="한컴 바겐세일 M"/>
                    </a:rPr>
                    <a:t>2</a:t>
                  </a:r>
                  <a:endParaRPr lang="en-US" altLang="ko-KR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바겐세일 M"/>
                    <a:ea typeface="한컴 바겐세일 M"/>
                  </a:endParaRPr>
                </a:p>
              </p:txBody>
            </p:sp>
          </p:grpSp>
          <p:sp>
            <p:nvSpPr>
              <p:cNvPr id="37" name=""/>
              <p:cNvSpPr txBox="1"/>
              <p:nvPr/>
            </p:nvSpPr>
            <p:spPr>
              <a:xfrm>
                <a:off x="971600" y="1923678"/>
                <a:ext cx="3240360" cy="446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 sz="2400">
                    <a:latin typeface="한컴 바겐세일 M"/>
                    <a:ea typeface="한컴 바겐세일 M"/>
                  </a:rPr>
                  <a:t>게임 방법</a:t>
                </a:r>
                <a:endParaRPr lang="ko-KR" altLang="en-US" sz="2400">
                  <a:latin typeface="한컴 바겐세일 M"/>
                  <a:ea typeface="한컴 바겐세일 M"/>
                </a:endParaRPr>
              </a:p>
            </p:txBody>
          </p:sp>
        </p:grpSp>
        <p:grpSp>
          <p:nvGrpSpPr>
            <p:cNvPr id="41" name=""/>
            <p:cNvGrpSpPr/>
            <p:nvPr/>
          </p:nvGrpSpPr>
          <p:grpSpPr>
            <a:xfrm rot="0">
              <a:off x="179512" y="2768724"/>
              <a:ext cx="4176464" cy="504056"/>
              <a:chOff x="179512" y="2768724"/>
              <a:chExt cx="4176464" cy="504056"/>
            </a:xfrm>
          </p:grpSpPr>
          <p:grpSp>
            <p:nvGrpSpPr>
              <p:cNvPr id="29" name="그룹 8"/>
              <p:cNvGrpSpPr/>
              <p:nvPr/>
            </p:nvGrpSpPr>
            <p:grpSpPr>
              <a:xfrm rot="0">
                <a:off x="179512" y="2768724"/>
                <a:ext cx="792092" cy="504056"/>
                <a:chOff x="163499" y="188640"/>
                <a:chExt cx="1296153" cy="576064"/>
              </a:xfrm>
            </p:grpSpPr>
            <p:sp>
              <p:nvSpPr>
                <p:cNvPr id="30" name="타원 5"/>
                <p:cNvSpPr/>
                <p:nvPr/>
              </p:nvSpPr>
              <p:spPr>
                <a:xfrm>
                  <a:off x="251520" y="188640"/>
                  <a:ext cx="1080120" cy="576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1" name="타원 6"/>
                <p:cNvSpPr/>
                <p:nvPr/>
              </p:nvSpPr>
              <p:spPr>
                <a:xfrm>
                  <a:off x="363740" y="269289"/>
                  <a:ext cx="841652" cy="414766"/>
                </a:xfrm>
                <a:prstGeom prst="ellipse">
                  <a:avLst/>
                </a:prstGeom>
                <a:noFill/>
                <a:ln>
                  <a:solidFill>
                    <a:srgbClr val="e4769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32" name="TextBox 7"/>
                <p:cNvSpPr txBox="1"/>
                <p:nvPr/>
              </p:nvSpPr>
              <p:spPr>
                <a:xfrm>
                  <a:off x="163499" y="219817"/>
                  <a:ext cx="1296153" cy="5178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ko-KR" sz="240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한컴 바겐세일 M"/>
                      <a:ea typeface="한컴 바겐세일 M"/>
                    </a:rPr>
                    <a:t>3</a:t>
                  </a:r>
                  <a:endParaRPr lang="en-US" altLang="ko-KR" sz="2400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한컴 바겐세일 M"/>
                    <a:ea typeface="한컴 바겐세일 M"/>
                  </a:endParaRPr>
                </a:p>
              </p:txBody>
            </p:sp>
          </p:grpSp>
          <p:sp>
            <p:nvSpPr>
              <p:cNvPr id="38" name=""/>
              <p:cNvSpPr txBox="1"/>
              <p:nvPr/>
            </p:nvSpPr>
            <p:spPr>
              <a:xfrm>
                <a:off x="971599" y="2787774"/>
                <a:ext cx="3384376" cy="45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 sz="2400">
                    <a:latin typeface="한컴 바겐세일 M"/>
                    <a:ea typeface="한컴 바겐세일 M"/>
                  </a:rPr>
                  <a:t>느낀점</a:t>
                </a:r>
                <a:endParaRPr lang="ko-KR" altLang="en-US" sz="2400">
                  <a:latin typeface="한컴 바겐세일 M"/>
                  <a:ea typeface="한컴 바겐세일 M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소개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336" y="1132891"/>
            <a:ext cx="3456383" cy="3603290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4192910" y="195486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4644008" y="771550"/>
            <a:ext cx="2880320" cy="360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4644008" y="411510"/>
            <a:ext cx="3744416" cy="3676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6" name=""/>
          <p:cNvSpPr txBox="1"/>
          <p:nvPr/>
        </p:nvSpPr>
        <p:spPr>
          <a:xfrm>
            <a:off x="4283968" y="411894"/>
            <a:ext cx="4608572" cy="52821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>
                <a:latin typeface="한컴 바겐세일 M"/>
                <a:ea typeface="한컴 바겐세일 M"/>
              </a:rPr>
              <a:t>게임 이름</a:t>
            </a:r>
            <a:r>
              <a:rPr lang="en-US" altLang="ko-KR" sz="2000">
                <a:latin typeface="한컴 바겐세일 M"/>
                <a:ea typeface="한컴 바겐세일 M"/>
              </a:rPr>
              <a:t>: </a:t>
            </a:r>
            <a:r>
              <a:rPr lang="ko-KR" altLang="en-US" sz="2000">
                <a:latin typeface="한컴 바겐세일 M"/>
                <a:ea typeface="한컴 바겐세일 M"/>
              </a:rPr>
              <a:t>초콜릿 피하기</a:t>
            </a:r>
            <a:endParaRPr lang="en-US" altLang="ko-KR" sz="2000">
              <a:latin typeface="한컴 바겐세일 M"/>
              <a:ea typeface="한컴 바겐세일 M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000">
                <a:latin typeface="한컴 바겐세일 M"/>
                <a:ea typeface="한컴 바겐세일 M"/>
              </a:rPr>
              <a:t>               </a:t>
            </a:r>
            <a:r>
              <a:rPr lang="en-US" altLang="ko-KR" sz="2000">
                <a:latin typeface="한컴 바겐세일 M"/>
                <a:ea typeface="한컴 바겐세일 M"/>
              </a:rPr>
              <a:t>(AVOIDING</a:t>
            </a:r>
            <a:r>
              <a:rPr lang="ko-KR" altLang="en-US" sz="2000">
                <a:latin typeface="한컴 바겐세일 M"/>
                <a:ea typeface="한컴 바겐세일 M"/>
              </a:rPr>
              <a:t> </a:t>
            </a:r>
            <a:r>
              <a:rPr lang="en-US" altLang="ko-KR" sz="2000">
                <a:latin typeface="한컴 바겐세일 M"/>
                <a:ea typeface="한컴 바겐세일 M"/>
              </a:rPr>
              <a:t>CHOCOLATE)</a:t>
            </a:r>
            <a:endParaRPr lang="en-US" altLang="ko-KR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>
                <a:latin typeface="한컴 바겐세일 M"/>
                <a:ea typeface="한컴 바겐세일 M"/>
              </a:rPr>
              <a:t>개발 언어</a:t>
            </a:r>
            <a:r>
              <a:rPr lang="en-US" altLang="ko-KR" sz="2000">
                <a:latin typeface="한컴 바겐세일 M"/>
                <a:ea typeface="한컴 바겐세일 M"/>
              </a:rPr>
              <a:t>:</a:t>
            </a:r>
            <a:r>
              <a:rPr lang="ko-KR" altLang="en-US" sz="2000">
                <a:latin typeface="한컴 바겐세일 M"/>
                <a:ea typeface="한컴 바겐세일 M"/>
              </a:rPr>
              <a:t> </a:t>
            </a:r>
            <a:r>
              <a:rPr lang="en-US" altLang="ko-KR" sz="2000">
                <a:latin typeface="한컴 바겐세일 M"/>
                <a:ea typeface="한컴 바겐세일 M"/>
              </a:rPr>
              <a:t>JAVA</a:t>
            </a:r>
            <a:endParaRPr lang="en-US" altLang="ko-KR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r>
              <a:rPr lang="ko-KR" altLang="en-US" sz="2000">
                <a:latin typeface="한컴 바겐세일 M"/>
                <a:ea typeface="한컴 바겐세일 M"/>
              </a:rPr>
              <a:t>게임 플레이 영상</a:t>
            </a: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257040" indent="-257040">
              <a:buClr>
                <a:schemeClr val="tx1"/>
              </a:buClr>
              <a:buFont typeface="Arial"/>
              <a:buChar char="•"/>
              <a:defRPr/>
            </a:pPr>
            <a:endParaRPr lang="ko-KR" altLang="en-US" sz="2000">
              <a:latin typeface="한컴 바겐세일 M"/>
              <a:ea typeface="한컴 바겐세일 M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en-US" altLang="ko-KR" sz="2200">
                <a:latin typeface="한컴 바겐세일 M"/>
                <a:ea typeface="한컴 바겐세일 M"/>
              </a:rPr>
              <a:t>=&gt;</a:t>
            </a:r>
            <a:r>
              <a:rPr lang="ko-KR" altLang="en-US" sz="2200">
                <a:latin typeface="한컴 바겐세일 M"/>
                <a:ea typeface="한컴 바겐세일 M"/>
              </a:rPr>
              <a:t>자바 프로그램을 통해 플레이어   가 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 marL="0" indent="0">
              <a:buClr>
                <a:schemeClr val="tx1"/>
              </a:buClr>
              <a:buFont typeface="Arial"/>
              <a:buNone/>
              <a:defRPr/>
            </a:pPr>
            <a:r>
              <a:rPr lang="ko-KR" altLang="en-US" sz="2200">
                <a:latin typeface="한컴 바겐세일 M"/>
                <a:ea typeface="한컴 바겐세일 M"/>
              </a:rPr>
              <a:t>내려오는 초콜릿들을 피해서 충치가 되는 것을 막는 게임을 만듦</a:t>
            </a: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2200">
              <a:latin typeface="한컴 바겐세일 M"/>
              <a:ea typeface="한컴 바겐세일 M"/>
            </a:endParaRPr>
          </a:p>
          <a:p>
            <a:pPr>
              <a:defRPr/>
            </a:pPr>
            <a:endParaRPr lang="ko-KR" altLang="en-US" sz="3200">
              <a:latin typeface="한컴 바겐세일 M"/>
              <a:ea typeface="한컴 바겐세일 M"/>
            </a:endParaRPr>
          </a:p>
        </p:txBody>
      </p:sp>
      <p:pic>
        <p:nvPicPr>
          <p:cNvPr id="17" name="게임 플레이 영상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4634483" y="1707654"/>
            <a:ext cx="3609925" cy="2030582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20745" y="3824461"/>
            <a:ext cx="366513" cy="31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3866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방법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4198243" y="195485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95" y="1128699"/>
            <a:ext cx="3456384" cy="3603290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8376" y="1419622"/>
            <a:ext cx="2387399" cy="1152128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611560" y="1923678"/>
            <a:ext cx="1152128" cy="26743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200"/>
              <a:t>문보미</a:t>
            </a:r>
            <a:endParaRPr lang="ko-KR" altLang="en-US" sz="1200"/>
          </a:p>
        </p:txBody>
      </p:sp>
      <p:sp>
        <p:nvSpPr>
          <p:cNvPr id="24" name=""/>
          <p:cNvSpPr/>
          <p:nvPr/>
        </p:nvSpPr>
        <p:spPr>
          <a:xfrm>
            <a:off x="563935" y="1904628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5" name=""/>
          <p:cNvSpPr/>
          <p:nvPr/>
        </p:nvSpPr>
        <p:spPr>
          <a:xfrm>
            <a:off x="2771800" y="4487391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2" name=""/>
          <p:cNvGrpSpPr/>
          <p:nvPr/>
        </p:nvGrpSpPr>
        <p:grpSpPr>
          <a:xfrm rot="0">
            <a:off x="4336926" y="475923"/>
            <a:ext cx="4656136" cy="4063285"/>
            <a:chOff x="4380360" y="475923"/>
            <a:chExt cx="4656136" cy="4063285"/>
          </a:xfrm>
        </p:grpSpPr>
        <p:sp>
          <p:nvSpPr>
            <p:cNvPr id="14" name=""/>
            <p:cNvSpPr txBox="1"/>
            <p:nvPr/>
          </p:nvSpPr>
          <p:spPr>
            <a:xfrm>
              <a:off x="4644008" y="771550"/>
              <a:ext cx="2880320" cy="360020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/>
            </a:p>
          </p:txBody>
        </p:sp>
        <p:sp>
          <p:nvSpPr>
            <p:cNvPr id="28" name=""/>
            <p:cNvSpPr txBox="1"/>
            <p:nvPr/>
          </p:nvSpPr>
          <p:spPr>
            <a:xfrm>
              <a:off x="4788024" y="475923"/>
              <a:ext cx="3168352" cy="3676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4866951" y="635917"/>
              <a:ext cx="4169545" cy="69567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이름을 입력받는 창을 생성해 입력받은 </a:t>
              </a:r>
              <a:endParaRPr lang="ko-KR" altLang="en-US" sz="2000">
                <a:latin typeface="한컴 바겐세일 M"/>
                <a:ea typeface="한컴 바겐세일 M"/>
              </a:endParaRPr>
            </a:p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이름을 패널의 이름 부분에 넣어주도록 함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sp>
          <p:nvSpPr>
            <p:cNvPr id="60" name=""/>
            <p:cNvSpPr txBox="1"/>
            <p:nvPr/>
          </p:nvSpPr>
          <p:spPr>
            <a:xfrm>
              <a:off x="4903465" y="2743200"/>
              <a:ext cx="3989015" cy="6934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시작 버튼을 누르면 게임이 시작되어 </a:t>
              </a:r>
              <a:endParaRPr lang="ko-KR" altLang="en-US" sz="2000">
                <a:latin typeface="한컴 바겐세일 M"/>
                <a:ea typeface="한컴 바겐세일 M"/>
              </a:endParaRPr>
            </a:p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그림들이 나타나고 배경음악이 재생됨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grpSp>
          <p:nvGrpSpPr>
            <p:cNvPr id="69" name=""/>
            <p:cNvGrpSpPr/>
            <p:nvPr/>
          </p:nvGrpSpPr>
          <p:grpSpPr>
            <a:xfrm rot="0">
              <a:off x="4380360" y="626393"/>
              <a:ext cx="4533796" cy="3912815"/>
              <a:chOff x="4380360" y="483517"/>
              <a:chExt cx="4533796" cy="3912815"/>
            </a:xfrm>
          </p:grpSpPr>
          <p:sp>
            <p:nvSpPr>
              <p:cNvPr id="49" name=""/>
              <p:cNvSpPr/>
              <p:nvPr/>
            </p:nvSpPr>
            <p:spPr>
              <a:xfrm rot="5400000">
                <a:off x="6542689" y="-1127132"/>
                <a:ext cx="720080" cy="39413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 rot="5400000">
                <a:off x="6561750" y="-66061"/>
                <a:ext cx="720080" cy="39413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67" name=""/>
              <p:cNvGrpSpPr/>
              <p:nvPr/>
            </p:nvGrpSpPr>
            <p:grpSpPr>
              <a:xfrm rot="0">
                <a:off x="4380360" y="627533"/>
                <a:ext cx="4533796" cy="3768799"/>
                <a:chOff x="4380359" y="627533"/>
                <a:chExt cx="4533796" cy="3768799"/>
              </a:xfrm>
            </p:grpSpPr>
            <p:grpSp>
              <p:nvGrpSpPr>
                <p:cNvPr id="51" name=""/>
                <p:cNvGrpSpPr/>
                <p:nvPr/>
              </p:nvGrpSpPr>
              <p:grpSpPr>
                <a:xfrm rot="0">
                  <a:off x="4380359" y="627533"/>
                  <a:ext cx="4533797" cy="1631801"/>
                  <a:chOff x="4352087" y="-481162"/>
                  <a:chExt cx="4786224" cy="1631801"/>
                </a:xfrm>
              </p:grpSpPr>
              <p:sp>
                <p:nvSpPr>
                  <p:cNvPr id="52" name=""/>
                  <p:cNvSpPr txBox="1"/>
                  <p:nvPr/>
                </p:nvSpPr>
                <p:spPr>
                  <a:xfrm>
                    <a:off x="4889826" y="454934"/>
                    <a:ext cx="4248485" cy="69189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>
                      <a:defRPr/>
                    </a:pPr>
                    <a:r>
                      <a:rPr lang="ko-KR" altLang="en-US" sz="2000">
                        <a:latin typeface="한컴 바겐세일 M"/>
                        <a:ea typeface="한컴 바겐세일 M"/>
                      </a:rPr>
                      <a:t>버튼 토글을 이용하여 시작 버튼과 종료 버튼만 활성화되도록 함</a:t>
                    </a:r>
                    <a:endParaRPr lang="ko-KR" altLang="en-US" sz="2000">
                      <a:latin typeface="한컴 바겐세일 M"/>
                      <a:ea typeface="한컴 바겐세일 M"/>
                    </a:endParaRPr>
                  </a:p>
                </p:txBody>
              </p:sp>
              <p:sp>
                <p:nvSpPr>
                  <p:cNvPr id="53" name=""/>
                  <p:cNvSpPr/>
                  <p:nvPr/>
                </p:nvSpPr>
                <p:spPr>
                  <a:xfrm rot="5400000">
                    <a:off x="4376620" y="574574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"/>
                  <p:cNvSpPr/>
                  <p:nvPr/>
                </p:nvSpPr>
                <p:spPr>
                  <a:xfrm rot="5400000">
                    <a:off x="4352087" y="-481162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"/>
                <p:cNvGrpSpPr/>
                <p:nvPr/>
              </p:nvGrpSpPr>
              <p:grpSpPr>
                <a:xfrm rot="0">
                  <a:off x="4384550" y="2600325"/>
                  <a:ext cx="4517443" cy="743322"/>
                  <a:chOff x="4384550" y="2600325"/>
                  <a:chExt cx="4517443" cy="743322"/>
                </a:xfrm>
              </p:grpSpPr>
              <p:sp>
                <p:nvSpPr>
                  <p:cNvPr id="57" name=""/>
                  <p:cNvSpPr/>
                  <p:nvPr/>
                </p:nvSpPr>
                <p:spPr>
                  <a:xfrm rot="5400000">
                    <a:off x="4384550" y="2767583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"/>
                  <p:cNvSpPr/>
                  <p:nvPr/>
                </p:nvSpPr>
                <p:spPr>
                  <a:xfrm rot="5400000">
                    <a:off x="6571264" y="989674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61" name=""/>
                <p:cNvGrpSpPr/>
                <p:nvPr/>
              </p:nvGrpSpPr>
              <p:grpSpPr>
                <a:xfrm rot="0">
                  <a:off x="4389884" y="3653011"/>
                  <a:ext cx="4517443" cy="743322"/>
                  <a:chOff x="4384550" y="2600325"/>
                  <a:chExt cx="4517443" cy="743322"/>
                </a:xfrm>
              </p:grpSpPr>
              <p:sp>
                <p:nvSpPr>
                  <p:cNvPr id="62" name=""/>
                  <p:cNvSpPr/>
                  <p:nvPr/>
                </p:nvSpPr>
                <p:spPr>
                  <a:xfrm rot="5400000">
                    <a:off x="4384550" y="2767583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"/>
                  <p:cNvSpPr/>
                  <p:nvPr/>
                </p:nvSpPr>
                <p:spPr>
                  <a:xfrm rot="5400000">
                    <a:off x="6571264" y="989674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</p:grpSp>
        </p:grpSp>
        <p:sp>
          <p:nvSpPr>
            <p:cNvPr id="71" name=""/>
            <p:cNvSpPr txBox="1"/>
            <p:nvPr/>
          </p:nvSpPr>
          <p:spPr>
            <a:xfrm>
              <a:off x="4900414" y="3939902"/>
              <a:ext cx="3600400" cy="39438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종료 버튼을 누르면 화면이 사라짐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>
                                        <p:cTn id="7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방법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4198243" y="195485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72" name=""/>
          <p:cNvGrpSpPr/>
          <p:nvPr/>
        </p:nvGrpSpPr>
        <p:grpSpPr>
          <a:xfrm rot="0">
            <a:off x="4336927" y="475923"/>
            <a:ext cx="4835653" cy="4225210"/>
            <a:chOff x="4380361" y="475923"/>
            <a:chExt cx="4835653" cy="4225210"/>
          </a:xfrm>
        </p:grpSpPr>
        <p:sp>
          <p:nvSpPr>
            <p:cNvPr id="28" name=""/>
            <p:cNvSpPr txBox="1"/>
            <p:nvPr/>
          </p:nvSpPr>
          <p:spPr>
            <a:xfrm>
              <a:off x="4788024" y="475923"/>
              <a:ext cx="3168352" cy="3676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4866951" y="635917"/>
              <a:ext cx="4183323" cy="69567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게임을 하게 되면 일시중지와 종료 버튼만 활성화됨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sp>
          <p:nvSpPr>
            <p:cNvPr id="60" name=""/>
            <p:cNvSpPr txBox="1"/>
            <p:nvPr/>
          </p:nvSpPr>
          <p:spPr>
            <a:xfrm>
              <a:off x="4903465" y="2838450"/>
              <a:ext cx="4176465" cy="6934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일시중지 버튼을 누르면 움직임과 시간이 멈추고 계속 버튼이 활성화됨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grpSp>
          <p:nvGrpSpPr>
            <p:cNvPr id="69" name=""/>
            <p:cNvGrpSpPr/>
            <p:nvPr/>
          </p:nvGrpSpPr>
          <p:grpSpPr>
            <a:xfrm rot="0">
              <a:off x="4380361" y="626393"/>
              <a:ext cx="4835653" cy="4074740"/>
              <a:chOff x="4380361" y="483517"/>
              <a:chExt cx="4835653" cy="4074740"/>
            </a:xfrm>
          </p:grpSpPr>
          <p:sp>
            <p:nvSpPr>
              <p:cNvPr id="49" name=""/>
              <p:cNvSpPr/>
              <p:nvPr/>
            </p:nvSpPr>
            <p:spPr>
              <a:xfrm rot="5400000">
                <a:off x="6542689" y="-1127132"/>
                <a:ext cx="720080" cy="39413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 rot="5400000">
                <a:off x="6483835" y="36226"/>
                <a:ext cx="900282" cy="3917006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67" name=""/>
              <p:cNvGrpSpPr/>
              <p:nvPr/>
            </p:nvGrpSpPr>
            <p:grpSpPr>
              <a:xfrm rot="0">
                <a:off x="4380361" y="627533"/>
                <a:ext cx="4835653" cy="3930724"/>
                <a:chOff x="4380361" y="627533"/>
                <a:chExt cx="4835653" cy="3930724"/>
              </a:xfrm>
            </p:grpSpPr>
            <p:grpSp>
              <p:nvGrpSpPr>
                <p:cNvPr id="51" name=""/>
                <p:cNvGrpSpPr/>
                <p:nvPr/>
              </p:nvGrpSpPr>
              <p:grpSpPr>
                <a:xfrm rot="0">
                  <a:off x="4380361" y="627533"/>
                  <a:ext cx="4835652" cy="1761336"/>
                  <a:chOff x="4352087" y="-481162"/>
                  <a:chExt cx="5104886" cy="1761336"/>
                </a:xfrm>
              </p:grpSpPr>
              <p:sp>
                <p:nvSpPr>
                  <p:cNvPr id="52" name=""/>
                  <p:cNvSpPr txBox="1"/>
                  <p:nvPr/>
                </p:nvSpPr>
                <p:spPr>
                  <a:xfrm>
                    <a:off x="4919994" y="512082"/>
                    <a:ext cx="4536979" cy="76809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>
                      <a:defRPr/>
                    </a:pPr>
                    <a:r>
                      <a:rPr lang="ko-KR" altLang="en-US" sz="1500">
                        <a:latin typeface="한컴 바겐세일 M"/>
                        <a:ea typeface="한컴 바겐세일 M"/>
                      </a:rPr>
                      <a:t>플레이어는 키보드 방향키를 이용해 좌</a:t>
                    </a:r>
                    <a:r>
                      <a:rPr lang="en-US" altLang="ko-KR" sz="1500">
                        <a:latin typeface="한컴 바겐세일 M"/>
                        <a:ea typeface="한컴 바겐세일 M"/>
                      </a:rPr>
                      <a:t>,</a:t>
                    </a:r>
                    <a:r>
                      <a:rPr lang="ko-KR" altLang="en-US" sz="1500">
                        <a:latin typeface="한컴 바겐세일 M"/>
                        <a:ea typeface="한컴 바겐세일 M"/>
                      </a:rPr>
                      <a:t>우로 이동하여</a:t>
                    </a:r>
                    <a:endParaRPr lang="ko-KR" altLang="en-US" sz="1500">
                      <a:latin typeface="한컴 바겐세일 M"/>
                      <a:ea typeface="한컴 바겐세일 M"/>
                    </a:endParaRPr>
                  </a:p>
                  <a:p>
                    <a:pPr>
                      <a:defRPr/>
                    </a:pPr>
                    <a:r>
                      <a:rPr lang="ko-KR" altLang="en-US" sz="1500">
                        <a:latin typeface="한컴 바겐세일 M"/>
                        <a:ea typeface="한컴 바겐세일 M"/>
                      </a:rPr>
                      <a:t>랜덤의 속도로 떨어지는 초콜릿을 피할 수 있음</a:t>
                    </a:r>
                    <a:r>
                      <a:rPr lang="en-US" altLang="ko-KR" sz="1500">
                        <a:latin typeface="한컴 바겐세일 M"/>
                        <a:ea typeface="한컴 바겐세일 M"/>
                      </a:rPr>
                      <a:t>(Key Listener</a:t>
                    </a:r>
                    <a:r>
                      <a:rPr lang="ko-KR" altLang="en-US" sz="1500">
                        <a:latin typeface="한컴 바겐세일 M"/>
                        <a:ea typeface="한컴 바겐세일 M"/>
                      </a:rPr>
                      <a:t> 이용</a:t>
                    </a:r>
                    <a:r>
                      <a:rPr lang="en-US" altLang="ko-KR" sz="1500">
                        <a:latin typeface="한컴 바겐세일 M"/>
                        <a:ea typeface="한컴 바겐세일 M"/>
                      </a:rPr>
                      <a:t>)</a:t>
                    </a:r>
                    <a:endParaRPr lang="en-US" altLang="ko-KR" sz="1500">
                      <a:latin typeface="한컴 바겐세일 M"/>
                      <a:ea typeface="한컴 바겐세일 M"/>
                    </a:endParaRPr>
                  </a:p>
                </p:txBody>
              </p:sp>
              <p:sp>
                <p:nvSpPr>
                  <p:cNvPr id="53" name=""/>
                  <p:cNvSpPr/>
                  <p:nvPr/>
                </p:nvSpPr>
                <p:spPr>
                  <a:xfrm rot="5400000">
                    <a:off x="4376620" y="574574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"/>
                  <p:cNvSpPr/>
                  <p:nvPr/>
                </p:nvSpPr>
                <p:spPr>
                  <a:xfrm rot="5400000">
                    <a:off x="4352087" y="-481162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"/>
                <p:cNvGrpSpPr/>
                <p:nvPr/>
              </p:nvGrpSpPr>
              <p:grpSpPr>
                <a:xfrm rot="0">
                  <a:off x="4384550" y="2714625"/>
                  <a:ext cx="4517443" cy="743322"/>
                  <a:chOff x="4384550" y="2714625"/>
                  <a:chExt cx="4517443" cy="743322"/>
                </a:xfrm>
              </p:grpSpPr>
              <p:sp>
                <p:nvSpPr>
                  <p:cNvPr id="57" name=""/>
                  <p:cNvSpPr/>
                  <p:nvPr/>
                </p:nvSpPr>
                <p:spPr>
                  <a:xfrm rot="5400000">
                    <a:off x="4384550" y="2881883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"/>
                  <p:cNvSpPr/>
                  <p:nvPr/>
                </p:nvSpPr>
                <p:spPr>
                  <a:xfrm rot="5400000">
                    <a:off x="6571264" y="1103975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61" name=""/>
                <p:cNvGrpSpPr/>
                <p:nvPr/>
              </p:nvGrpSpPr>
              <p:grpSpPr>
                <a:xfrm rot="0">
                  <a:off x="4389884" y="3700636"/>
                  <a:ext cx="4517443" cy="857622"/>
                  <a:chOff x="4384550" y="2647950"/>
                  <a:chExt cx="4517443" cy="857622"/>
                </a:xfrm>
              </p:grpSpPr>
              <p:sp>
                <p:nvSpPr>
                  <p:cNvPr id="62" name=""/>
                  <p:cNvSpPr/>
                  <p:nvPr/>
                </p:nvSpPr>
                <p:spPr>
                  <a:xfrm rot="5400000">
                    <a:off x="4384550" y="2929508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"/>
                  <p:cNvSpPr/>
                  <p:nvPr/>
                </p:nvSpPr>
                <p:spPr>
                  <a:xfrm rot="5400000">
                    <a:off x="6571264" y="1037300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</p:grpSp>
        </p:grpSp>
        <p:sp>
          <p:nvSpPr>
            <p:cNvPr id="71" name=""/>
            <p:cNvSpPr txBox="1"/>
            <p:nvPr/>
          </p:nvSpPr>
          <p:spPr>
            <a:xfrm>
              <a:off x="4900414" y="3882752"/>
              <a:ext cx="3963492" cy="69686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계속 버튼을 누르면 그림들이 다시 움직이며 시간이 다시 흐름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</p:grp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3528" y="1131589"/>
            <a:ext cx="3439385" cy="3589276"/>
          </a:xfrm>
          <a:prstGeom prst="rect">
            <a:avLst/>
          </a:prstGeom>
        </p:spPr>
      </p:pic>
      <p:cxnSp>
        <p:nvCxnSpPr>
          <p:cNvPr id="76" name=""/>
          <p:cNvCxnSpPr/>
          <p:nvPr/>
        </p:nvCxnSpPr>
        <p:spPr>
          <a:xfrm>
            <a:off x="884734" y="3934569"/>
            <a:ext cx="720080" cy="0"/>
          </a:xfrm>
          <a:prstGeom prst="straightConnector1">
            <a:avLst/>
          </a:prstGeom>
          <a:ln w="28575">
            <a:solidFill>
              <a:srgbClr val="a1766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방법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4198243" y="195485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78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539552" y="1358725"/>
            <a:ext cx="3439510" cy="3589288"/>
          </a:xfrm>
          <a:prstGeom prst="rect">
            <a:avLst/>
          </a:prstGeom>
        </p:spPr>
      </p:pic>
      <p:pic>
        <p:nvPicPr>
          <p:cNvPr id="73" name=""/>
          <p:cNvPicPr>
            <a:picLocks noChangeAspect="1"/>
          </p:cNvPicPr>
          <p:nvPr/>
        </p:nvPicPr>
        <p:blipFill rotWithShape="1">
          <a:blip r:embed="rId3"/>
          <a:srcRect t="57870"/>
          <a:stretch>
            <a:fillRect/>
          </a:stretch>
        </p:blipFill>
        <p:spPr>
          <a:xfrm>
            <a:off x="140519" y="1059582"/>
            <a:ext cx="3423368" cy="1512168"/>
          </a:xfrm>
          <a:prstGeom prst="rect">
            <a:avLst/>
          </a:prstGeom>
          <a:ln>
            <a:solidFill>
              <a:srgbClr val="a17660"/>
            </a:solidFill>
          </a:ln>
        </p:spPr>
      </p:pic>
      <p:sp>
        <p:nvSpPr>
          <p:cNvPr id="79" name=""/>
          <p:cNvSpPr/>
          <p:nvPr/>
        </p:nvSpPr>
        <p:spPr>
          <a:xfrm>
            <a:off x="1043608" y="1419622"/>
            <a:ext cx="1008112" cy="93610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2843808" y="465998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87" name=""/>
          <p:cNvGrpSpPr/>
          <p:nvPr/>
        </p:nvGrpSpPr>
        <p:grpSpPr>
          <a:xfrm rot="0">
            <a:off x="4294574" y="987574"/>
            <a:ext cx="4750366" cy="2964115"/>
            <a:chOff x="4336926" y="475923"/>
            <a:chExt cx="4750366" cy="2964115"/>
          </a:xfrm>
        </p:grpSpPr>
        <p:grpSp>
          <p:nvGrpSpPr>
            <p:cNvPr id="72" name=""/>
            <p:cNvGrpSpPr/>
            <p:nvPr/>
          </p:nvGrpSpPr>
          <p:grpSpPr>
            <a:xfrm rot="0">
              <a:off x="4336926" y="475923"/>
              <a:ext cx="4750366" cy="2964115"/>
              <a:chOff x="4380360" y="475923"/>
              <a:chExt cx="4750366" cy="2964115"/>
            </a:xfrm>
          </p:grpSpPr>
          <p:sp>
            <p:nvSpPr>
              <p:cNvPr id="28" name=""/>
              <p:cNvSpPr txBox="1"/>
              <p:nvPr/>
            </p:nvSpPr>
            <p:spPr>
              <a:xfrm>
                <a:off x="4788024" y="475923"/>
                <a:ext cx="3168352" cy="367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" name=""/>
              <p:cNvSpPr txBox="1"/>
              <p:nvPr/>
            </p:nvSpPr>
            <p:spPr>
              <a:xfrm>
                <a:off x="4866951" y="635917"/>
                <a:ext cx="4183323" cy="7006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 sz="2000">
                    <a:latin typeface="한컴 바겐세일 M"/>
                    <a:ea typeface="한컴 바겐세일 M"/>
                  </a:rPr>
                  <a:t>튼튼이    가 초콜릿을 먹게 되면 하트의 개수가 </a:t>
                </a:r>
                <a:r>
                  <a:rPr lang="en-US" altLang="ko-KR" sz="2000">
                    <a:latin typeface="한컴 바겐세일 M"/>
                    <a:ea typeface="한컴 바겐세일 M"/>
                  </a:rPr>
                  <a:t>1</a:t>
                </a:r>
                <a:r>
                  <a:rPr lang="ko-KR" altLang="en-US" sz="2000">
                    <a:latin typeface="한컴 바겐세일 M"/>
                    <a:ea typeface="한컴 바겐세일 M"/>
                  </a:rPr>
                  <a:t>개 줄어듦</a:t>
                </a:r>
                <a:endParaRPr lang="ko-KR" altLang="en-US" sz="2000">
                  <a:latin typeface="한컴 바겐세일 M"/>
                  <a:ea typeface="한컴 바겐세일 M"/>
                </a:endParaRPr>
              </a:p>
            </p:txBody>
          </p:sp>
          <p:grpSp>
            <p:nvGrpSpPr>
              <p:cNvPr id="69" name=""/>
              <p:cNvGrpSpPr/>
              <p:nvPr/>
            </p:nvGrpSpPr>
            <p:grpSpPr>
              <a:xfrm rot="0">
                <a:off x="4380360" y="626393"/>
                <a:ext cx="4750366" cy="2813645"/>
                <a:chOff x="4380360" y="483517"/>
                <a:chExt cx="4750366" cy="2813645"/>
              </a:xfrm>
            </p:grpSpPr>
            <p:sp>
              <p:nvSpPr>
                <p:cNvPr id="49" name=""/>
                <p:cNvSpPr/>
                <p:nvPr/>
              </p:nvSpPr>
              <p:spPr>
                <a:xfrm rot="5400000">
                  <a:off x="6542689" y="-1127132"/>
                  <a:ext cx="720080" cy="394138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noFill/>
                <a:ln>
                  <a:solidFill>
                    <a:srgbClr val="a1766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4" name=""/>
                <p:cNvSpPr/>
                <p:nvPr/>
              </p:nvSpPr>
              <p:spPr>
                <a:xfrm rot="5400000">
                  <a:off x="6561750" y="-66061"/>
                  <a:ext cx="720080" cy="394138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noFill/>
                <a:ln>
                  <a:solidFill>
                    <a:srgbClr val="a1766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67" name=""/>
                <p:cNvGrpSpPr/>
                <p:nvPr/>
              </p:nvGrpSpPr>
              <p:grpSpPr>
                <a:xfrm rot="0">
                  <a:off x="4380360" y="627533"/>
                  <a:ext cx="4750366" cy="2669630"/>
                  <a:chOff x="4380359" y="627533"/>
                  <a:chExt cx="4750366" cy="2669630"/>
                </a:xfrm>
              </p:grpSpPr>
              <p:grpSp>
                <p:nvGrpSpPr>
                  <p:cNvPr id="51" name=""/>
                  <p:cNvGrpSpPr/>
                  <p:nvPr/>
                </p:nvGrpSpPr>
                <p:grpSpPr>
                  <a:xfrm rot="0">
                    <a:off x="4380359" y="627533"/>
                    <a:ext cx="4750367" cy="1631801"/>
                    <a:chOff x="4352087" y="-481162"/>
                    <a:chExt cx="5014852" cy="1631801"/>
                  </a:xfrm>
                </p:grpSpPr>
                <p:sp>
                  <p:nvSpPr>
                    <p:cNvPr id="52" name=""/>
                    <p:cNvSpPr txBox="1"/>
                    <p:nvPr/>
                  </p:nvSpPr>
                  <p:spPr>
                    <a:xfrm>
                      <a:off x="4889827" y="483503"/>
                      <a:ext cx="4477113" cy="599345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700">
                          <a:latin typeface="한컴 바겐세일 M"/>
                          <a:ea typeface="한컴 바겐세일 M"/>
                        </a:rPr>
                        <a:t>튼튼이    에게 먹힌 초콜릿은 </a:t>
                      </a:r>
                      <a:r>
                        <a:rPr lang="en-US" altLang="ko-KR" sz="1700">
                          <a:latin typeface="한컴 바겐세일 M"/>
                          <a:ea typeface="한컴 바겐세일 M"/>
                        </a:rPr>
                        <a:t>chocolateList</a:t>
                      </a:r>
                      <a:endParaRPr lang="ko-KR" altLang="en-US" sz="1700">
                        <a:latin typeface="한컴 바겐세일 M"/>
                        <a:ea typeface="한컴 바겐세일 M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700">
                          <a:latin typeface="한컴 바겐세일 M"/>
                          <a:ea typeface="한컴 바겐세일 M"/>
                        </a:rPr>
                        <a:t>에서 삭제하여 사라지도록 함</a:t>
                      </a:r>
                      <a:endParaRPr lang="ko-KR" altLang="en-US" sz="1700">
                        <a:latin typeface="한컴 바겐세일 M"/>
                        <a:ea typeface="한컴 바겐세일 M"/>
                      </a:endParaRPr>
                    </a:p>
                  </p:txBody>
                </p:sp>
                <p:sp>
                  <p:nvSpPr>
                    <p:cNvPr id="53" name=""/>
                    <p:cNvSpPr/>
                    <p:nvPr/>
                  </p:nvSpPr>
                  <p:spPr>
                    <a:xfrm rot="5400000">
                      <a:off x="4376620" y="574574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"/>
                    <p:cNvSpPr/>
                    <p:nvPr/>
                  </p:nvSpPr>
                  <p:spPr>
                    <a:xfrm rot="5400000">
                      <a:off x="4352087" y="-481162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1" name=""/>
                  <p:cNvGrpSpPr/>
                  <p:nvPr/>
                </p:nvGrpSpPr>
                <p:grpSpPr>
                  <a:xfrm rot="0">
                    <a:off x="4380360" y="2572891"/>
                    <a:ext cx="4512121" cy="724272"/>
                    <a:chOff x="4375026" y="1520205"/>
                    <a:chExt cx="4512121" cy="724272"/>
                  </a:xfrm>
                </p:grpSpPr>
                <p:sp>
                  <p:nvSpPr>
                    <p:cNvPr id="62" name=""/>
                    <p:cNvSpPr/>
                    <p:nvPr/>
                  </p:nvSpPr>
                  <p:spPr>
                    <a:xfrm rot="5400000">
                      <a:off x="4375026" y="1668413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"/>
                    <p:cNvSpPr/>
                    <p:nvPr/>
                  </p:nvSpPr>
                  <p:spPr>
                    <a:xfrm rot="5400000">
                      <a:off x="6556417" y="-90445"/>
                      <a:ext cx="720080" cy="3941380"/>
                    </a:xfrm>
                    <a:prstGeom prst="round2SameRect">
                      <a:avLst>
                        <a:gd name="adj1" fmla="val 16667"/>
                        <a:gd name="adj2" fmla="val 0"/>
                      </a:avLst>
                    </a:prstGeom>
                    <a:noFill/>
                    <a:ln>
                      <a:solidFill>
                        <a:srgbClr val="a17660"/>
                      </a:solidFill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</p:grpSp>
            </p:grpSp>
          </p:grpSp>
        </p:grpSp>
        <p:pic>
          <p:nvPicPr>
            <p:cNvPr id="81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01631" y="670438"/>
              <a:ext cx="366513" cy="317135"/>
            </a:xfrm>
            <a:prstGeom prst="rect">
              <a:avLst/>
            </a:prstGeom>
          </p:spPr>
        </p:pic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03329" y="1736229"/>
              <a:ext cx="366513" cy="317135"/>
            </a:xfrm>
            <a:prstGeom prst="rect">
              <a:avLst/>
            </a:prstGeom>
          </p:spPr>
        </p:pic>
        <p:sp>
          <p:nvSpPr>
            <p:cNvPr id="85" name=""/>
            <p:cNvSpPr txBox="1"/>
            <p:nvPr/>
          </p:nvSpPr>
          <p:spPr>
            <a:xfrm>
              <a:off x="4861173" y="2763758"/>
              <a:ext cx="3960440" cy="64279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한컴 바겐세일 M"/>
                  <a:ea typeface="한컴 바겐세일 M"/>
                </a:rPr>
                <a:t>튼튼이    가 초콜릿을 먹었을 때 부딪히는 소리가 재생되도록 함</a:t>
              </a:r>
              <a:r>
                <a:rPr lang="en-US" altLang="ko-KR">
                  <a:latin typeface="한컴 바겐세일 M"/>
                  <a:ea typeface="한컴 바겐세일 M"/>
                </a:rPr>
                <a:t>(boomSound)</a:t>
              </a:r>
              <a:endParaRPr lang="en-US" altLang="ko-KR">
                <a:latin typeface="한컴 바겐세일 M"/>
                <a:ea typeface="한컴 바겐세일 M"/>
              </a:endParaRPr>
            </a:p>
          </p:txBody>
        </p:sp>
        <p:pic>
          <p:nvPicPr>
            <p:cNvPr id="86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4671" y="2768195"/>
              <a:ext cx="366513" cy="3171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방법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4198243" y="195485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78" name=""/>
          <p:cNvPicPr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47617" y="1358725"/>
            <a:ext cx="3423379" cy="3589288"/>
          </a:xfrm>
          <a:prstGeom prst="rect">
            <a:avLst/>
          </a:prstGeom>
        </p:spPr>
      </p:pic>
      <p:pic>
        <p:nvPicPr>
          <p:cNvPr id="73" name=""/>
          <p:cNvPicPr/>
          <p:nvPr/>
        </p:nvPicPr>
        <p:blipFill rotWithShape="1">
          <a:blip r:embed="rId3"/>
          <a:srcRect t="60190"/>
          <a:stretch>
            <a:fillRect/>
          </a:stretch>
        </p:blipFill>
        <p:spPr>
          <a:xfrm>
            <a:off x="107504" y="1142701"/>
            <a:ext cx="3439510" cy="1429048"/>
          </a:xfrm>
          <a:prstGeom prst="rect">
            <a:avLst/>
          </a:prstGeom>
          <a:ln>
            <a:solidFill>
              <a:srgbClr val="a17660"/>
            </a:solidFill>
          </a:ln>
        </p:spPr>
      </p:pic>
      <p:sp>
        <p:nvSpPr>
          <p:cNvPr id="79" name=""/>
          <p:cNvSpPr/>
          <p:nvPr/>
        </p:nvSpPr>
        <p:spPr>
          <a:xfrm>
            <a:off x="2656359" y="1203598"/>
            <a:ext cx="1080120" cy="10801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80" name=""/>
          <p:cNvSpPr/>
          <p:nvPr/>
        </p:nvSpPr>
        <p:spPr>
          <a:xfrm>
            <a:off x="2843808" y="4659982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87" name=""/>
          <p:cNvGrpSpPr/>
          <p:nvPr/>
        </p:nvGrpSpPr>
        <p:grpSpPr>
          <a:xfrm rot="0">
            <a:off x="4294574" y="987574"/>
            <a:ext cx="4669914" cy="2964115"/>
            <a:chOff x="4336926" y="475923"/>
            <a:chExt cx="4669914" cy="2964115"/>
          </a:xfrm>
        </p:grpSpPr>
        <p:grpSp>
          <p:nvGrpSpPr>
            <p:cNvPr id="72" name=""/>
            <p:cNvGrpSpPr/>
            <p:nvPr/>
          </p:nvGrpSpPr>
          <p:grpSpPr>
            <a:xfrm rot="0">
              <a:off x="4336926" y="475923"/>
              <a:ext cx="4669914" cy="2964115"/>
              <a:chOff x="4380360" y="475923"/>
              <a:chExt cx="4669914" cy="2964115"/>
            </a:xfrm>
          </p:grpSpPr>
          <p:sp>
            <p:nvSpPr>
              <p:cNvPr id="28" name=""/>
              <p:cNvSpPr txBox="1"/>
              <p:nvPr/>
            </p:nvSpPr>
            <p:spPr>
              <a:xfrm>
                <a:off x="4788024" y="475923"/>
                <a:ext cx="3168352" cy="3676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endParaRPr lang="ko-KR" altLang="en-US"/>
              </a:p>
            </p:txBody>
          </p:sp>
          <p:sp>
            <p:nvSpPr>
              <p:cNvPr id="29" name=""/>
              <p:cNvSpPr txBox="1"/>
              <p:nvPr/>
            </p:nvSpPr>
            <p:spPr>
              <a:xfrm>
                <a:off x="4866951" y="635917"/>
                <a:ext cx="4183323" cy="69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 sz="2000">
                    <a:latin typeface="한컴 바겐세일 M"/>
                    <a:ea typeface="한컴 바겐세일 M"/>
                  </a:rPr>
                  <a:t>튼튼이    가 치약을 먹게 되면 하트의 </a:t>
                </a:r>
                <a:endParaRPr lang="ko-KR" altLang="en-US" sz="2000">
                  <a:latin typeface="한컴 바겐세일 M"/>
                  <a:ea typeface="한컴 바겐세일 M"/>
                </a:endParaRPr>
              </a:p>
              <a:p>
                <a:pPr>
                  <a:defRPr/>
                </a:pPr>
                <a:r>
                  <a:rPr lang="ko-KR" altLang="en-US" sz="2000">
                    <a:latin typeface="한컴 바겐세일 M"/>
                    <a:ea typeface="한컴 바겐세일 M"/>
                  </a:rPr>
                  <a:t>개수가 </a:t>
                </a:r>
                <a:r>
                  <a:rPr lang="en-US" altLang="ko-KR" sz="2000">
                    <a:latin typeface="한컴 바겐세일 M"/>
                    <a:ea typeface="한컴 바겐세일 M"/>
                  </a:rPr>
                  <a:t>1</a:t>
                </a:r>
                <a:r>
                  <a:rPr lang="ko-KR" altLang="en-US" sz="2000">
                    <a:latin typeface="한컴 바겐세일 M"/>
                    <a:ea typeface="한컴 바겐세일 M"/>
                  </a:rPr>
                  <a:t>개 늘어남</a:t>
                </a:r>
                <a:r>
                  <a:rPr lang="en-US" altLang="ko-KR" sz="2000">
                    <a:latin typeface="한컴 바겐세일 M"/>
                    <a:ea typeface="한컴 바겐세일 M"/>
                  </a:rPr>
                  <a:t>(</a:t>
                </a:r>
                <a:r>
                  <a:rPr lang="ko-KR" altLang="en-US" sz="2000">
                    <a:latin typeface="한컴 바겐세일 M"/>
                    <a:ea typeface="한컴 바겐세일 M"/>
                  </a:rPr>
                  <a:t>단 </a:t>
                </a:r>
                <a:r>
                  <a:rPr lang="en-US" altLang="ko-KR" sz="2000">
                    <a:latin typeface="한컴 바겐세일 M"/>
                    <a:ea typeface="한컴 바겐세일 M"/>
                  </a:rPr>
                  <a:t>3</a:t>
                </a:r>
                <a:r>
                  <a:rPr lang="ko-KR" altLang="en-US" sz="2000">
                    <a:latin typeface="한컴 바겐세일 M"/>
                    <a:ea typeface="한컴 바겐세일 M"/>
                  </a:rPr>
                  <a:t>개보다 적을 때</a:t>
                </a:r>
                <a:r>
                  <a:rPr lang="en-US" altLang="ko-KR" sz="2000">
                    <a:latin typeface="한컴 바겐세일 M"/>
                    <a:ea typeface="한컴 바겐세일 M"/>
                  </a:rPr>
                  <a:t>)</a:t>
                </a:r>
                <a:endParaRPr lang="en-US" altLang="ko-KR" sz="2000">
                  <a:latin typeface="한컴 바겐세일 M"/>
                  <a:ea typeface="한컴 바겐세일 M"/>
                </a:endParaRPr>
              </a:p>
            </p:txBody>
          </p:sp>
          <p:grpSp>
            <p:nvGrpSpPr>
              <p:cNvPr id="69" name=""/>
              <p:cNvGrpSpPr/>
              <p:nvPr/>
            </p:nvGrpSpPr>
            <p:grpSpPr>
              <a:xfrm rot="0">
                <a:off x="4380360" y="626393"/>
                <a:ext cx="4533796" cy="2813645"/>
                <a:chOff x="4380360" y="483517"/>
                <a:chExt cx="4533796" cy="2813645"/>
              </a:xfrm>
            </p:grpSpPr>
            <p:sp>
              <p:nvSpPr>
                <p:cNvPr id="49" name=""/>
                <p:cNvSpPr/>
                <p:nvPr/>
              </p:nvSpPr>
              <p:spPr>
                <a:xfrm rot="5400000">
                  <a:off x="6542689" y="-1127132"/>
                  <a:ext cx="720080" cy="394138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noFill/>
                <a:ln>
                  <a:solidFill>
                    <a:srgbClr val="a1766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54" name=""/>
                <p:cNvSpPr/>
                <p:nvPr/>
              </p:nvSpPr>
              <p:spPr>
                <a:xfrm rot="5400000">
                  <a:off x="6561750" y="-66061"/>
                  <a:ext cx="720080" cy="3941380"/>
                </a:xfrm>
                <a:prstGeom prst="round2SameRect">
                  <a:avLst>
                    <a:gd name="adj1" fmla="val 16667"/>
                    <a:gd name="adj2" fmla="val 0"/>
                  </a:avLst>
                </a:prstGeom>
                <a:noFill/>
                <a:ln>
                  <a:solidFill>
                    <a:srgbClr val="a17660"/>
                  </a:solidFill>
                </a:ln>
              </p:spPr>
              <p:style>
                <a:lnRef idx="2">
                  <a:schemeClr val="accent1">
                    <a:shade val="2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p>
                  <a:pPr algn="ctr">
                    <a:defRPr/>
                  </a:pPr>
                  <a:endParaRPr lang="ko-KR" altLang="en-US"/>
                </a:p>
              </p:txBody>
            </p:sp>
            <p:grpSp>
              <p:nvGrpSpPr>
                <p:cNvPr id="67" name=""/>
                <p:cNvGrpSpPr/>
                <p:nvPr/>
              </p:nvGrpSpPr>
              <p:grpSpPr>
                <a:xfrm rot="0">
                  <a:off x="4380360" y="627533"/>
                  <a:ext cx="4533796" cy="2669630"/>
                  <a:chOff x="4380359" y="627533"/>
                  <a:chExt cx="4533796" cy="2669630"/>
                </a:xfrm>
              </p:grpSpPr>
              <p:grpSp>
                <p:nvGrpSpPr>
                  <p:cNvPr id="51" name=""/>
                  <p:cNvGrpSpPr/>
                  <p:nvPr/>
                </p:nvGrpSpPr>
                <p:grpSpPr>
                  <a:xfrm rot="0">
                    <a:off x="4380359" y="627533"/>
                    <a:ext cx="4533797" cy="1631801"/>
                    <a:chOff x="4352087" y="-481162"/>
                    <a:chExt cx="4786224" cy="1631801"/>
                  </a:xfrm>
                </p:grpSpPr>
                <p:sp>
                  <p:nvSpPr>
                    <p:cNvPr id="52" name=""/>
                    <p:cNvSpPr txBox="1"/>
                    <p:nvPr/>
                  </p:nvSpPr>
                  <p:spPr>
                    <a:xfrm>
                      <a:off x="4889826" y="483508"/>
                      <a:ext cx="4248485" cy="59934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700">
                          <a:latin typeface="한컴 바겐세일 M"/>
                          <a:ea typeface="한컴 바겐세일 M"/>
                        </a:rPr>
                        <a:t>튼튼이    에게 먹힌 치약은 </a:t>
                      </a:r>
                      <a:r>
                        <a:rPr lang="en-US" altLang="ko-KR" sz="1700">
                          <a:latin typeface="한컴 바겐세일 M"/>
                          <a:ea typeface="한컴 바겐세일 M"/>
                        </a:rPr>
                        <a:t>toothpasteList</a:t>
                      </a:r>
                      <a:r>
                        <a:rPr lang="ko-KR" altLang="en-US" sz="1700">
                          <a:latin typeface="한컴 바겐세일 M"/>
                          <a:ea typeface="한컴 바겐세일 M"/>
                        </a:rPr>
                        <a:t>에서 삭제하여 사라지도록 함</a:t>
                      </a:r>
                      <a:endParaRPr lang="ko-KR" altLang="en-US" sz="1700">
                        <a:latin typeface="한컴 바겐세일 M"/>
                        <a:ea typeface="한컴 바겐세일 M"/>
                      </a:endParaRPr>
                    </a:p>
                  </p:txBody>
                </p:sp>
                <p:sp>
                  <p:nvSpPr>
                    <p:cNvPr id="53" name=""/>
                    <p:cNvSpPr/>
                    <p:nvPr/>
                  </p:nvSpPr>
                  <p:spPr>
                    <a:xfrm rot="5400000">
                      <a:off x="4376620" y="574574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"/>
                    <p:cNvSpPr/>
                    <p:nvPr/>
                  </p:nvSpPr>
                  <p:spPr>
                    <a:xfrm rot="5400000">
                      <a:off x="4352087" y="-481162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1" name=""/>
                  <p:cNvGrpSpPr/>
                  <p:nvPr/>
                </p:nvGrpSpPr>
                <p:grpSpPr>
                  <a:xfrm rot="0">
                    <a:off x="4380360" y="2572891"/>
                    <a:ext cx="4512121" cy="724272"/>
                    <a:chOff x="4375026" y="1520205"/>
                    <a:chExt cx="4512121" cy="724272"/>
                  </a:xfrm>
                </p:grpSpPr>
                <p:sp>
                  <p:nvSpPr>
                    <p:cNvPr id="62" name=""/>
                    <p:cNvSpPr/>
                    <p:nvPr/>
                  </p:nvSpPr>
                  <p:spPr>
                    <a:xfrm rot="5400000">
                      <a:off x="4375026" y="1668413"/>
                      <a:ext cx="576064" cy="576064"/>
                    </a:xfrm>
                    <a:prstGeom prst="chevron">
                      <a:avLst>
                        <a:gd name="adj" fmla="val 39062"/>
                      </a:avLst>
                    </a:prstGeom>
                    <a:solidFill>
                      <a:srgbClr val="a1766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" name=""/>
                    <p:cNvSpPr/>
                    <p:nvPr/>
                  </p:nvSpPr>
                  <p:spPr>
                    <a:xfrm rot="5400000">
                      <a:off x="6556417" y="-90445"/>
                      <a:ext cx="720080" cy="3941380"/>
                    </a:xfrm>
                    <a:prstGeom prst="round2SameRect">
                      <a:avLst>
                        <a:gd name="adj1" fmla="val 16667"/>
                        <a:gd name="adj2" fmla="val 0"/>
                      </a:avLst>
                    </a:prstGeom>
                    <a:noFill/>
                    <a:ln>
                      <a:solidFill>
                        <a:srgbClr val="a17660"/>
                      </a:solidFill>
                    </a:ln>
                  </p:spPr>
                  <p:style>
                    <a:lnRef idx="2">
                      <a:schemeClr val="accent1">
                        <a:shade val="2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p>
                      <a:pPr algn="ctr">
                        <a:defRPr/>
                      </a:pPr>
                      <a:endParaRPr lang="ko-KR" altLang="en-US"/>
                    </a:p>
                  </p:txBody>
                </p:sp>
              </p:grpSp>
            </p:grpSp>
          </p:grpSp>
        </p:grpSp>
        <p:pic>
          <p:nvPicPr>
            <p:cNvPr id="81" name="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01631" y="670438"/>
              <a:ext cx="366513" cy="317135"/>
            </a:xfrm>
            <a:prstGeom prst="rect">
              <a:avLst/>
            </a:prstGeom>
          </p:spPr>
        </p:pic>
        <p:pic>
          <p:nvPicPr>
            <p:cNvPr id="83" name="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99967" y="1742963"/>
              <a:ext cx="366513" cy="317135"/>
            </a:xfrm>
            <a:prstGeom prst="rect">
              <a:avLst/>
            </a:prstGeom>
          </p:spPr>
        </p:pic>
        <p:sp>
          <p:nvSpPr>
            <p:cNvPr id="85" name=""/>
            <p:cNvSpPr txBox="1"/>
            <p:nvPr/>
          </p:nvSpPr>
          <p:spPr>
            <a:xfrm>
              <a:off x="4861173" y="2763758"/>
              <a:ext cx="3960440" cy="64279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한컴 바겐세일 M"/>
                  <a:ea typeface="한컴 바겐세일 M"/>
                </a:rPr>
                <a:t>튼튼이    가 치약을 먹었을 때 휘파람 소리가 재생되도록 함</a:t>
              </a:r>
              <a:r>
                <a:rPr lang="en-US" altLang="ko-KR">
                  <a:latin typeface="한컴 바겐세일 M"/>
                  <a:ea typeface="한컴 바겐세일 M"/>
                </a:rPr>
                <a:t>(plusSound)</a:t>
              </a:r>
              <a:endParaRPr lang="en-US" altLang="ko-KR">
                <a:latin typeface="한컴 바겐세일 M"/>
                <a:ea typeface="한컴 바겐세일 M"/>
              </a:endParaRPr>
            </a:p>
          </p:txBody>
        </p:sp>
        <p:pic>
          <p:nvPicPr>
            <p:cNvPr id="86" name="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64671" y="2768195"/>
              <a:ext cx="366513" cy="31713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게임 방법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4198243" y="195485"/>
            <a:ext cx="4752528" cy="4752528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72" name=""/>
          <p:cNvGrpSpPr/>
          <p:nvPr/>
        </p:nvGrpSpPr>
        <p:grpSpPr>
          <a:xfrm rot="0">
            <a:off x="4336925" y="475923"/>
            <a:ext cx="4807075" cy="4063285"/>
            <a:chOff x="4380359" y="475923"/>
            <a:chExt cx="4807075" cy="4063285"/>
          </a:xfrm>
        </p:grpSpPr>
        <p:sp>
          <p:nvSpPr>
            <p:cNvPr id="28" name=""/>
            <p:cNvSpPr txBox="1"/>
            <p:nvPr/>
          </p:nvSpPr>
          <p:spPr>
            <a:xfrm>
              <a:off x="4788024" y="475923"/>
              <a:ext cx="3168352" cy="3676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/>
            </a:p>
          </p:txBody>
        </p:sp>
        <p:sp>
          <p:nvSpPr>
            <p:cNvPr id="29" name=""/>
            <p:cNvSpPr txBox="1"/>
            <p:nvPr/>
          </p:nvSpPr>
          <p:spPr>
            <a:xfrm>
              <a:off x="4866951" y="635917"/>
              <a:ext cx="4183323" cy="39087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sp>
          <p:nvSpPr>
            <p:cNvPr id="60" name=""/>
            <p:cNvSpPr txBox="1"/>
            <p:nvPr/>
          </p:nvSpPr>
          <p:spPr>
            <a:xfrm>
              <a:off x="4903465" y="2743200"/>
              <a:ext cx="4283969" cy="69342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게임이 종료되면 시간이 멈추고 시작 </a:t>
              </a:r>
              <a:endParaRPr lang="ko-KR" altLang="en-US" sz="2000">
                <a:latin typeface="한컴 바겐세일 M"/>
                <a:ea typeface="한컴 바겐세일 M"/>
              </a:endParaRPr>
            </a:p>
            <a:p>
              <a:pPr>
                <a:defRPr/>
              </a:pPr>
              <a:r>
                <a:rPr lang="ko-KR" altLang="en-US" sz="2000">
                  <a:latin typeface="한컴 바겐세일 M"/>
                  <a:ea typeface="한컴 바겐세일 M"/>
                </a:rPr>
                <a:t>버튼과 종료 버튼이 활성화됨</a:t>
              </a:r>
              <a:endParaRPr lang="ko-KR" altLang="en-US" sz="2000">
                <a:latin typeface="한컴 바겐세일 M"/>
                <a:ea typeface="한컴 바겐세일 M"/>
              </a:endParaRPr>
            </a:p>
          </p:txBody>
        </p:sp>
        <p:grpSp>
          <p:nvGrpSpPr>
            <p:cNvPr id="69" name=""/>
            <p:cNvGrpSpPr/>
            <p:nvPr/>
          </p:nvGrpSpPr>
          <p:grpSpPr>
            <a:xfrm rot="0">
              <a:off x="4380359" y="626393"/>
              <a:ext cx="4699571" cy="3912815"/>
              <a:chOff x="4380359" y="483517"/>
              <a:chExt cx="4699571" cy="3912815"/>
            </a:xfrm>
          </p:grpSpPr>
          <p:sp>
            <p:nvSpPr>
              <p:cNvPr id="49" name=""/>
              <p:cNvSpPr/>
              <p:nvPr/>
            </p:nvSpPr>
            <p:spPr>
              <a:xfrm rot="5400000">
                <a:off x="6542689" y="-1127132"/>
                <a:ext cx="720080" cy="39413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54" name=""/>
              <p:cNvSpPr/>
              <p:nvPr/>
            </p:nvSpPr>
            <p:spPr>
              <a:xfrm rot="5400000">
                <a:off x="6561750" y="-66061"/>
                <a:ext cx="720080" cy="394138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noFill/>
              <a:ln>
                <a:solidFill>
                  <a:srgbClr val="a1766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67" name=""/>
              <p:cNvGrpSpPr/>
              <p:nvPr/>
            </p:nvGrpSpPr>
            <p:grpSpPr>
              <a:xfrm rot="0">
                <a:off x="4380359" y="627533"/>
                <a:ext cx="4699571" cy="3768799"/>
                <a:chOff x="4380359" y="627533"/>
                <a:chExt cx="4699571" cy="3768799"/>
              </a:xfrm>
            </p:grpSpPr>
            <p:grpSp>
              <p:nvGrpSpPr>
                <p:cNvPr id="51" name=""/>
                <p:cNvGrpSpPr/>
                <p:nvPr/>
              </p:nvGrpSpPr>
              <p:grpSpPr>
                <a:xfrm rot="0">
                  <a:off x="4380359" y="627533"/>
                  <a:ext cx="4699571" cy="1631801"/>
                  <a:chOff x="4352087" y="-481162"/>
                  <a:chExt cx="4961228" cy="1631801"/>
                </a:xfrm>
              </p:grpSpPr>
              <p:sp>
                <p:nvSpPr>
                  <p:cNvPr id="52" name=""/>
                  <p:cNvSpPr txBox="1"/>
                  <p:nvPr/>
                </p:nvSpPr>
                <p:spPr>
                  <a:xfrm>
                    <a:off x="4889827" y="473984"/>
                    <a:ext cx="4423488" cy="59664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p>
                    <a:pPr>
                      <a:defRPr/>
                    </a:pPr>
                    <a:r>
                      <a:rPr lang="ko-KR" altLang="en-US" sz="1700">
                        <a:latin typeface="한컴 바겐세일 M"/>
                        <a:ea typeface="한컴 바겐세일 M"/>
                      </a:rPr>
                      <a:t>게임이 종료되면 초콜릿과 치약이 모두 </a:t>
                    </a:r>
                    <a:endParaRPr lang="ko-KR" altLang="en-US" sz="1700">
                      <a:latin typeface="한컴 바겐세일 M"/>
                      <a:ea typeface="한컴 바겐세일 M"/>
                    </a:endParaRPr>
                  </a:p>
                  <a:p>
                    <a:pPr>
                      <a:defRPr/>
                    </a:pPr>
                    <a:r>
                      <a:rPr lang="ko-KR" altLang="en-US" sz="1700">
                        <a:latin typeface="한컴 바겐세일 M"/>
                        <a:ea typeface="한컴 바겐세일 M"/>
                      </a:rPr>
                      <a:t>화면에서 사라지고 튼튼이    가 충치가 됨</a:t>
                    </a:r>
                    <a:endParaRPr lang="ko-KR" altLang="en-US" sz="1700">
                      <a:latin typeface="한컴 바겐세일 M"/>
                      <a:ea typeface="한컴 바겐세일 M"/>
                    </a:endParaRPr>
                  </a:p>
                </p:txBody>
              </p:sp>
              <p:sp>
                <p:nvSpPr>
                  <p:cNvPr id="53" name=""/>
                  <p:cNvSpPr/>
                  <p:nvPr/>
                </p:nvSpPr>
                <p:spPr>
                  <a:xfrm rot="5400000">
                    <a:off x="4376620" y="574574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6" name=""/>
                  <p:cNvSpPr/>
                  <p:nvPr/>
                </p:nvSpPr>
                <p:spPr>
                  <a:xfrm rot="5400000">
                    <a:off x="4352087" y="-481162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59" name=""/>
                <p:cNvGrpSpPr/>
                <p:nvPr/>
              </p:nvGrpSpPr>
              <p:grpSpPr>
                <a:xfrm rot="0">
                  <a:off x="4384550" y="2600325"/>
                  <a:ext cx="4517443" cy="743322"/>
                  <a:chOff x="4384550" y="2600325"/>
                  <a:chExt cx="4517443" cy="743322"/>
                </a:xfrm>
              </p:grpSpPr>
              <p:sp>
                <p:nvSpPr>
                  <p:cNvPr id="57" name=""/>
                  <p:cNvSpPr/>
                  <p:nvPr/>
                </p:nvSpPr>
                <p:spPr>
                  <a:xfrm rot="5400000">
                    <a:off x="4384550" y="2767583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8" name=""/>
                  <p:cNvSpPr/>
                  <p:nvPr/>
                </p:nvSpPr>
                <p:spPr>
                  <a:xfrm rot="5400000">
                    <a:off x="6571264" y="989674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  <p:grpSp>
              <p:nvGrpSpPr>
                <p:cNvPr id="61" name=""/>
                <p:cNvGrpSpPr/>
                <p:nvPr/>
              </p:nvGrpSpPr>
              <p:grpSpPr>
                <a:xfrm rot="0">
                  <a:off x="4389884" y="3653011"/>
                  <a:ext cx="4517443" cy="743322"/>
                  <a:chOff x="4384550" y="2600325"/>
                  <a:chExt cx="4517443" cy="743322"/>
                </a:xfrm>
              </p:grpSpPr>
              <p:sp>
                <p:nvSpPr>
                  <p:cNvPr id="62" name=""/>
                  <p:cNvSpPr/>
                  <p:nvPr/>
                </p:nvSpPr>
                <p:spPr>
                  <a:xfrm rot="5400000">
                    <a:off x="4384550" y="2767583"/>
                    <a:ext cx="576064" cy="576064"/>
                  </a:xfrm>
                  <a:prstGeom prst="chevron">
                    <a:avLst>
                      <a:gd name="adj" fmla="val 39062"/>
                    </a:avLst>
                  </a:prstGeom>
                  <a:solidFill>
                    <a:srgbClr val="a1766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"/>
                  <p:cNvSpPr/>
                  <p:nvPr/>
                </p:nvSpPr>
                <p:spPr>
                  <a:xfrm rot="5400000">
                    <a:off x="6571264" y="989674"/>
                    <a:ext cx="720080" cy="3941380"/>
                  </a:xfrm>
                  <a:prstGeom prst="round2SameRect">
                    <a:avLst>
                      <a:gd name="adj1" fmla="val 16667"/>
                      <a:gd name="adj2" fmla="val 0"/>
                    </a:avLst>
                  </a:prstGeom>
                  <a:noFill/>
                  <a:ln>
                    <a:solidFill>
                      <a:srgbClr val="a17660"/>
                    </a:solidFill>
                  </a:ln>
                </p:spPr>
                <p:style>
                  <a:lnRef idx="2">
                    <a:schemeClr val="accent1">
                      <a:shade val="2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p>
                    <a:pPr algn="ctr">
                      <a:defRPr/>
                    </a:pPr>
                    <a:endParaRPr lang="ko-KR" altLang="en-US"/>
                  </a:p>
                </p:txBody>
              </p:sp>
            </p:grpSp>
          </p:grpSp>
        </p:grpSp>
        <p:sp>
          <p:nvSpPr>
            <p:cNvPr id="71" name=""/>
            <p:cNvSpPr txBox="1"/>
            <p:nvPr/>
          </p:nvSpPr>
          <p:spPr>
            <a:xfrm>
              <a:off x="4900414" y="3825602"/>
              <a:ext cx="3963492" cy="6397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>
                  <a:latin typeface="한컴 바겐세일 M"/>
                  <a:ea typeface="한컴 바겐세일 M"/>
                </a:rPr>
                <a:t>게임이 종료되면 배경음악이 멈추고 게임이 끝나는 소리</a:t>
              </a:r>
              <a:r>
                <a:rPr lang="en-US" altLang="ko-KR">
                  <a:latin typeface="한컴 바겐세일 M"/>
                  <a:ea typeface="한컴 바겐세일 M"/>
                </a:rPr>
                <a:t>(finishSound)</a:t>
              </a:r>
              <a:r>
                <a:rPr lang="ko-KR" altLang="en-US">
                  <a:latin typeface="한컴 바겐세일 M"/>
                  <a:ea typeface="한컴 바겐세일 M"/>
                </a:rPr>
                <a:t>가 재생이 됨</a:t>
              </a:r>
              <a:endParaRPr lang="ko-KR" altLang="en-US">
                <a:latin typeface="한컴 바겐세일 M"/>
                <a:ea typeface="한컴 바겐세일 M"/>
              </a:endParaRPr>
            </a:p>
          </p:txBody>
        </p:sp>
      </p:grpSp>
      <p:pic>
        <p:nvPicPr>
          <p:cNvPr id="73" name="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29513" y="1131589"/>
            <a:ext cx="3427415" cy="3589276"/>
          </a:xfrm>
          <a:prstGeom prst="rect">
            <a:avLst/>
          </a:prstGeom>
        </p:spPr>
      </p:pic>
      <p:sp>
        <p:nvSpPr>
          <p:cNvPr id="78" name=""/>
          <p:cNvSpPr txBox="1"/>
          <p:nvPr/>
        </p:nvSpPr>
        <p:spPr>
          <a:xfrm>
            <a:off x="4855840" y="660693"/>
            <a:ext cx="3816424" cy="6423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>
                <a:latin typeface="한컴 바겐세일 M"/>
                <a:ea typeface="한컴 바겐세일 M"/>
              </a:rPr>
              <a:t>튼튼이    가 초콜릿을 세 번 먹게 되면 </a:t>
            </a:r>
            <a:endParaRPr lang="ko-KR" altLang="en-US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>
                <a:latin typeface="한컴 바겐세일 M"/>
                <a:ea typeface="한컴 바겐세일 M"/>
              </a:rPr>
              <a:t>하트의 개수가 </a:t>
            </a:r>
            <a:r>
              <a:rPr lang="en-US" altLang="ko-KR">
                <a:latin typeface="한컴 바겐세일 M"/>
                <a:ea typeface="한컴 바겐세일 M"/>
              </a:rPr>
              <a:t>0</a:t>
            </a:r>
            <a:r>
              <a:rPr lang="ko-KR" altLang="en-US">
                <a:latin typeface="한컴 바겐세일 M"/>
                <a:ea typeface="한컴 바겐세일 M"/>
              </a:rPr>
              <a:t>개가 되고 게임이 종료됨</a:t>
            </a:r>
            <a:endParaRPr lang="ko-KR" altLang="en-US">
              <a:latin typeface="한컴 바겐세일 M"/>
              <a:ea typeface="한컴 바겐세일 M"/>
            </a:endParaRPr>
          </a:p>
        </p:txBody>
      </p:sp>
      <p:pic>
        <p:nvPicPr>
          <p:cNvPr id="79" name="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55146" y="670438"/>
            <a:ext cx="366513" cy="317135"/>
          </a:xfrm>
          <a:prstGeom prst="rect">
            <a:avLst/>
          </a:prstGeom>
        </p:spPr>
      </p:pic>
      <p:pic>
        <p:nvPicPr>
          <p:cNvPr id="80" name="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7789" y="1986161"/>
            <a:ext cx="366513" cy="31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6e2b0a">
            <a:alpha val="65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-47625" y="66328"/>
            <a:ext cx="1635994" cy="864096"/>
            <a:chOff x="143221" y="188640"/>
            <a:chExt cx="1296143" cy="576064"/>
          </a:xfrm>
        </p:grpSpPr>
        <p:sp>
          <p:nvSpPr>
            <p:cNvPr id="6" name="타원 5"/>
            <p:cNvSpPr/>
            <p:nvPr/>
          </p:nvSpPr>
          <p:spPr>
            <a:xfrm>
              <a:off x="251520" y="188640"/>
              <a:ext cx="1080120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363740" y="269289"/>
              <a:ext cx="841652" cy="414766"/>
            </a:xfrm>
            <a:prstGeom prst="ellipse">
              <a:avLst/>
            </a:prstGeom>
            <a:noFill/>
            <a:ln>
              <a:solidFill>
                <a:srgbClr val="e47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3221" y="310938"/>
              <a:ext cx="1296143" cy="302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ko-KR" altLang="en-US" sz="2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컴 바겐세일 M"/>
                  <a:ea typeface="한컴 바겐세일 M"/>
                </a:rPr>
                <a:t>느낀점</a:t>
              </a:r>
              <a:endParaRPr lang="ko-KR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한컴 바겐세일 M"/>
                <a:ea typeface="한컴 바겐세일 M"/>
              </a:endParaRPr>
            </a:p>
          </p:txBody>
        </p:sp>
      </p:grpSp>
      <p:sp>
        <p:nvSpPr>
          <p:cNvPr id="13" name=""/>
          <p:cNvSpPr/>
          <p:nvPr/>
        </p:nvSpPr>
        <p:spPr>
          <a:xfrm>
            <a:off x="179512" y="987574"/>
            <a:ext cx="8765926" cy="3960440"/>
          </a:xfrm>
          <a:prstGeom prst="rect">
            <a:avLst/>
          </a:prstGeom>
          <a:solidFill>
            <a:srgbClr val="f9e69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14" name=""/>
          <p:cNvSpPr txBox="1"/>
          <p:nvPr/>
        </p:nvSpPr>
        <p:spPr>
          <a:xfrm>
            <a:off x="4644008" y="771550"/>
            <a:ext cx="2880320" cy="360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5" name=""/>
          <p:cNvSpPr txBox="1"/>
          <p:nvPr/>
        </p:nvSpPr>
        <p:spPr>
          <a:xfrm>
            <a:off x="4644008" y="411510"/>
            <a:ext cx="3744416" cy="3676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1" name=""/>
          <p:cNvSpPr txBox="1"/>
          <p:nvPr/>
        </p:nvSpPr>
        <p:spPr>
          <a:xfrm>
            <a:off x="148811" y="1779662"/>
            <a:ext cx="8972329" cy="222349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800">
                <a:latin typeface="한컴 바겐세일 M"/>
                <a:ea typeface="한컴 바겐세일 M"/>
              </a:rPr>
              <a:t>자바 프로그램을 통해 여러 가지 게임을 구현할 수 있다는 것을 알게 되었고 내가 직접 그림들과 음악 등을 선택하여 나만의 </a:t>
            </a:r>
            <a:endParaRPr lang="ko-KR" altLang="en-US" sz="2800">
              <a:latin typeface="한컴 바겐세일 M"/>
              <a:ea typeface="한컴 바겐세일 M"/>
            </a:endParaRPr>
          </a:p>
          <a:p>
            <a:pPr>
              <a:defRPr/>
            </a:pPr>
            <a:r>
              <a:rPr lang="ko-KR" altLang="en-US" sz="2800">
                <a:latin typeface="한컴 바겐세일 M"/>
                <a:ea typeface="한컴 바겐세일 M"/>
              </a:rPr>
              <a:t>게임을 만들었다는 것이 뿌듯했다</a:t>
            </a:r>
            <a:r>
              <a:rPr lang="en-US" altLang="ko-KR" sz="2800">
                <a:latin typeface="한컴 바겐세일 M"/>
                <a:ea typeface="한컴 바겐세일 M"/>
              </a:rPr>
              <a:t>.</a:t>
            </a:r>
            <a:r>
              <a:rPr lang="ko-KR" altLang="en-US" sz="2800">
                <a:latin typeface="한컴 바겐세일 M"/>
                <a:ea typeface="한컴 바겐세일 M"/>
              </a:rPr>
              <a:t> 그리고 아직은 실력이 부족해서 더 복잡한 게임을 만들지는 못했지만 계속 공부해서 이 게임을 더욱 발전시키고 또 다른 게임도 만들어보고 싶다는 생각이 들었다</a:t>
            </a:r>
            <a:r>
              <a:rPr lang="en-US" altLang="ko-KR" sz="2800">
                <a:latin typeface="한컴 바겐세일 M"/>
                <a:ea typeface="한컴 바겐세일 M"/>
              </a:rPr>
              <a:t>.</a:t>
            </a:r>
            <a:endParaRPr lang="en-US" altLang="ko-KR" sz="2800">
              <a:latin typeface="한컴 바겐세일 M"/>
              <a:ea typeface="한컴 바겐세일 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267</ep:Words>
  <ep:PresentationFormat>화면 슬라이드 쇼(16:9)</ep:PresentationFormat>
  <ep:Paragraphs>14</ep:Paragraphs>
  <ep:Slides>11</ep:Slides>
  <ep:Notes>0</ep:Notes>
  <ep:TotalTime>0</ep:TotalTime>
  <ep:HiddenSlides>1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2015-05-04T03:54:47.000</dcterms:created>
  <dc:creator>김민정</dc:creator>
  <cp:lastModifiedBy>bomim</cp:lastModifiedBy>
  <dcterms:modified xsi:type="dcterms:W3CDTF">2019-10-09T17:08:04.737</dcterms:modified>
  <cp:revision>51</cp:revision>
  <dc:title>슬라이드 1</dc:title>
  <cp:version>1000.0000.01</cp:version>
</cp:coreProperties>
</file>